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18"/>
  </p:notesMasterIdLst>
  <p:sldIdLst>
    <p:sldId id="256" r:id="rId2"/>
    <p:sldId id="262" r:id="rId3"/>
    <p:sldId id="263" r:id="rId4"/>
    <p:sldId id="264" r:id="rId5"/>
    <p:sldId id="265" r:id="rId6"/>
    <p:sldId id="268" r:id="rId7"/>
    <p:sldId id="267" r:id="rId8"/>
    <p:sldId id="257" r:id="rId9"/>
    <p:sldId id="258" r:id="rId10"/>
    <p:sldId id="259" r:id="rId11"/>
    <p:sldId id="260" r:id="rId12"/>
    <p:sldId id="272" r:id="rId13"/>
    <p:sldId id="273" r:id="rId14"/>
    <p:sldId id="270" r:id="rId15"/>
    <p:sldId id="271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1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B77A-9EFE-4958-B8F7-3924BD27C706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D75AA-AAC4-4A82-99AA-481C59E17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D75AA-AAC4-4A82-99AA-481C59E17CA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D75AA-AAC4-4A82-99AA-481C59E17CA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D75AA-AAC4-4A82-99AA-481C59E17CA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D75AA-AAC4-4A82-99AA-481C59E17CA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D75AA-AAC4-4A82-99AA-481C59E17CA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D75AA-AAC4-4A82-99AA-481C59E17CA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219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3E4D7-79F5-4A10-9FC8-EB2D5258E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main@nelsonmullins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reddie.zufelt@nelsonmullins.com" TargetMode="External"/><Relationship Id="rId5" Type="http://schemas.openxmlformats.org/officeDocument/2006/relationships/hyperlink" Target="mailto:eli.poliakoff@nelsonmullins.com" TargetMode="External"/><Relationship Id="rId4" Type="http://schemas.openxmlformats.org/officeDocument/2006/relationships/hyperlink" Target="mailto:cindy.hutto@nelsonmullin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200" dirty="0" smtClean="0"/>
              <a:t>HITECH HIPAA Pointers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 smtClean="0"/>
              <a:t>Six Takeaways from the New HIPAA Regulations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4191000"/>
            <a:ext cx="7200900" cy="1600200"/>
          </a:xfrm>
        </p:spPr>
        <p:txBody>
          <a:bodyPr>
            <a:normAutofit/>
          </a:bodyPr>
          <a:lstStyle/>
          <a:p>
            <a:r>
              <a:rPr lang="en-US" sz="2300" b="1" dirty="0" smtClean="0"/>
              <a:t>Health TechNet Meeting</a:t>
            </a:r>
          </a:p>
          <a:p>
            <a:r>
              <a:rPr lang="en-US" sz="2300" b="1" dirty="0" smtClean="0"/>
              <a:t>Friday, March 15, 2013</a:t>
            </a:r>
          </a:p>
          <a:p>
            <a:r>
              <a:rPr lang="en-US" sz="2300" dirty="0" smtClean="0"/>
              <a:t>Cindy Hutto, Esq.</a:t>
            </a:r>
          </a:p>
          <a:p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Individual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848600" cy="47244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Right to Request Restrictions</a:t>
            </a:r>
          </a:p>
          <a:p>
            <a:pPr lvl="1"/>
            <a:r>
              <a:rPr lang="en-US" sz="2000" dirty="0" smtClean="0"/>
              <a:t>Covered entities </a:t>
            </a:r>
            <a:r>
              <a:rPr lang="en-US" sz="2000" u="sng" dirty="0" smtClean="0"/>
              <a:t>must comply</a:t>
            </a:r>
            <a:r>
              <a:rPr lang="en-US" sz="2000" dirty="0" smtClean="0"/>
              <a:t> with a patient's request to restrict disclosures of PHI to a health plan if:  (1) the disclosure is for purposes of payment or healthcare operations; and (2) the PHI relates to an item or service for which the CE has been paid in full.</a:t>
            </a:r>
          </a:p>
          <a:p>
            <a:pPr lvl="1"/>
            <a:r>
              <a:rPr lang="en-US" sz="2000" dirty="0" smtClean="0"/>
              <a:t>Limited exception for disclosures "required by law."</a:t>
            </a:r>
          </a:p>
          <a:p>
            <a:r>
              <a:rPr lang="en-US" sz="2600" dirty="0" smtClean="0"/>
              <a:t>Patient Access to Electronic PHI</a:t>
            </a:r>
          </a:p>
          <a:p>
            <a:pPr lvl="1"/>
            <a:r>
              <a:rPr lang="en-US" sz="2000" dirty="0" smtClean="0"/>
              <a:t>Covered entities must provide patients with access to electronic PHI in the electronic form and format requested by the patient.</a:t>
            </a:r>
          </a:p>
          <a:p>
            <a:pPr lvl="1"/>
            <a:r>
              <a:rPr lang="en-US" sz="2000" dirty="0" smtClean="0"/>
              <a:t>Covered entity must provide access within 30 days of patient's request.</a:t>
            </a:r>
          </a:p>
          <a:p>
            <a:pPr lvl="1"/>
            <a:r>
              <a:rPr lang="en-US" sz="2000" dirty="0" smtClean="0"/>
              <a:t>Covered entity may charge reasonable, cost- based fees for labor and supplies.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467600" cy="28194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Update Notice of Privacy Practices to reflect new patient restriction and PHI access rights (if applicable).</a:t>
            </a:r>
          </a:p>
          <a:p>
            <a:r>
              <a:rPr lang="en-US" sz="2600" dirty="0" smtClean="0"/>
              <a:t>Update HIPAA Policies and Procedures.</a:t>
            </a:r>
          </a:p>
          <a:p>
            <a:r>
              <a:rPr lang="en-US" sz="2600" dirty="0" smtClean="0"/>
              <a:t>Train workforce members responsible for responding to patient access and restriction requests.</a:t>
            </a:r>
          </a:p>
          <a:p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Breach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93837"/>
            <a:ext cx="76200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New Breach Threshold/Burden Shifting</a:t>
            </a:r>
          </a:p>
          <a:p>
            <a:endParaRPr lang="en-US" dirty="0" smtClean="0"/>
          </a:p>
          <a:p>
            <a:pPr lvl="1"/>
            <a:r>
              <a:rPr lang="en-US" u="sng" dirty="0" smtClean="0"/>
              <a:t>Threshold</a:t>
            </a:r>
            <a:r>
              <a:rPr lang="en-US" dirty="0" smtClean="0"/>
              <a:t>: Presumption of Breach by Covered Entity or Business Associate</a:t>
            </a:r>
          </a:p>
          <a:p>
            <a:pPr lvl="1"/>
            <a:endParaRPr lang="en-US" dirty="0" smtClean="0"/>
          </a:p>
          <a:p>
            <a:pPr lvl="1"/>
            <a:r>
              <a:rPr lang="en-US" u="sng" dirty="0" smtClean="0"/>
              <a:t>Burden Shifting</a:t>
            </a:r>
            <a:r>
              <a:rPr lang="en-US" dirty="0" smtClean="0"/>
              <a:t>: Burden of Proof on Covered Entity or Business Associate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Breach (Cont'd)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46237"/>
            <a:ext cx="7239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500" dirty="0" smtClean="0"/>
              <a:t>Multi-Factor Breach Analysis</a:t>
            </a:r>
          </a:p>
          <a:p>
            <a:pPr lvl="1"/>
            <a:r>
              <a:rPr lang="en-US" sz="2500" dirty="0" smtClean="0"/>
              <a:t>Minimum Factors for Risk Assessment:</a:t>
            </a:r>
          </a:p>
          <a:p>
            <a:pPr lvl="2"/>
            <a:r>
              <a:rPr lang="en-US" sz="2500" dirty="0" smtClean="0"/>
              <a:t>Nature/Extent of PHI Involved</a:t>
            </a:r>
          </a:p>
          <a:p>
            <a:pPr lvl="2"/>
            <a:r>
              <a:rPr lang="en-US" sz="2500" dirty="0" smtClean="0"/>
              <a:t>Unauthorized Person who used/received PHI</a:t>
            </a:r>
          </a:p>
          <a:p>
            <a:pPr lvl="2"/>
            <a:r>
              <a:rPr lang="en-US" sz="2500" dirty="0" smtClean="0"/>
              <a:t>PHI actually viewed/acquired</a:t>
            </a:r>
          </a:p>
          <a:p>
            <a:pPr lvl="2"/>
            <a:r>
              <a:rPr lang="en-US" sz="2500" dirty="0" smtClean="0"/>
              <a:t>Extent of Mitigation</a:t>
            </a:r>
          </a:p>
          <a:p>
            <a:pPr>
              <a:buNone/>
            </a:pPr>
            <a:r>
              <a:rPr lang="en-US" sz="2500" dirty="0" smtClean="0"/>
              <a:t>Action Steps</a:t>
            </a:r>
          </a:p>
          <a:p>
            <a:pPr lvl="1"/>
            <a:r>
              <a:rPr lang="en-US" sz="2500" dirty="0" smtClean="0"/>
              <a:t>Update Breach Policy and Procedures</a:t>
            </a:r>
          </a:p>
          <a:p>
            <a:pPr lvl="1"/>
            <a:r>
              <a:rPr lang="en-US" sz="2500" dirty="0" smtClean="0"/>
              <a:t>Provide Training</a:t>
            </a:r>
          </a:p>
          <a:p>
            <a:pPr lvl="1"/>
            <a:r>
              <a:rPr lang="en-US" sz="2500" dirty="0" smtClean="0"/>
              <a:t>Business Associate Agreements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Enforcement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447800" y="1447800"/>
          <a:ext cx="7162800" cy="421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600"/>
                <a:gridCol w="2387600"/>
                <a:gridCol w="2387600"/>
              </a:tblGrid>
              <a:tr h="1361424">
                <a:tc>
                  <a:txBody>
                    <a:bodyPr/>
                    <a:lstStyle/>
                    <a:p>
                      <a:r>
                        <a:rPr lang="en-US" dirty="0" smtClean="0"/>
                        <a:t>Violation</a:t>
                      </a:r>
                      <a:r>
                        <a:rPr lang="en-US" baseline="0" dirty="0" smtClean="0"/>
                        <a:t> – </a:t>
                      </a:r>
                    </a:p>
                    <a:p>
                      <a:r>
                        <a:rPr lang="en-US" dirty="0" smtClean="0"/>
                        <a:t>State</a:t>
                      </a:r>
                      <a:r>
                        <a:rPr lang="en-US" baseline="0" dirty="0" smtClean="0"/>
                        <a:t> of Mind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Penalty</a:t>
                      </a:r>
                      <a:r>
                        <a:rPr lang="en-US" baseline="0" dirty="0" smtClean="0"/>
                        <a:t> Range </a:t>
                      </a:r>
                    </a:p>
                    <a:p>
                      <a:r>
                        <a:rPr lang="en-US" baseline="0" dirty="0" smtClean="0"/>
                        <a:t>per Violation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amount for all such violations of an identical provision in a calendar year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804">
                <a:tc>
                  <a:txBody>
                    <a:bodyPr/>
                    <a:lstStyle/>
                    <a:p>
                      <a:r>
                        <a:rPr lang="en-US" dirty="0" smtClean="0"/>
                        <a:t>Did Not</a:t>
                      </a:r>
                      <a:r>
                        <a:rPr lang="en-US" baseline="0" dirty="0" smtClean="0"/>
                        <a:t> Know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$100 – $50,000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$1,500,000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16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Reasonable Cause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$1,000 – $50,000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$1,500,000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891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Willful Neglect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Corrected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$10,000 – $50,000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$1,500,000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43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Willful Neglect –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Not Corrected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$1,500,000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34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Enforcement (Cont'd)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19200" y="1417637"/>
            <a:ext cx="762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Covered Entity Liability for Business Associate Agents</a:t>
            </a:r>
            <a:endParaRPr lang="en-US" sz="2600" u="sng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6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dirty="0" smtClean="0"/>
              <a:t>Covered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Entity Liable for CMP of Business Associate when: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 smtClean="0"/>
              <a:t>Acting as agent of Covered Entity</a:t>
            </a:r>
          </a:p>
          <a:p>
            <a:pPr marL="800100" lvl="3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 smtClean="0"/>
              <a:t>Analyzed under Federal Common Law of agency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Business Associate liable for CMPs of subcontractors under same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4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      Questions?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David Main</a:t>
            </a:r>
          </a:p>
          <a:p>
            <a:pPr algn="ctr">
              <a:buNone/>
            </a:pPr>
            <a:r>
              <a:rPr lang="en-US" sz="2400" dirty="0" smtClean="0"/>
              <a:t>202.545.2959</a:t>
            </a:r>
          </a:p>
          <a:p>
            <a:pPr algn="ctr">
              <a:buNone/>
            </a:pPr>
            <a:r>
              <a:rPr lang="en-US" sz="2400" dirty="0" smtClean="0">
                <a:hlinkClick r:id="rId3"/>
              </a:rPr>
              <a:t>david.main@nelsonmullins.com</a:t>
            </a: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 </a:t>
            </a:r>
          </a:p>
          <a:p>
            <a:pPr algn="ctr">
              <a:buNone/>
            </a:pPr>
            <a:r>
              <a:rPr lang="en-US" sz="2400" dirty="0" smtClean="0"/>
              <a:t>Cindy Hutto </a:t>
            </a:r>
          </a:p>
          <a:p>
            <a:pPr algn="ctr">
              <a:buNone/>
            </a:pPr>
            <a:r>
              <a:rPr lang="en-US" sz="2400" dirty="0" smtClean="0"/>
              <a:t>843.720.4307</a:t>
            </a:r>
          </a:p>
          <a:p>
            <a:pPr algn="ctr">
              <a:buNone/>
            </a:pPr>
            <a:r>
              <a:rPr lang="en-US" sz="2400" dirty="0" smtClean="0">
                <a:hlinkClick r:id="rId4"/>
              </a:rPr>
              <a:t>cindy.hutto@nelsonmullins.com</a:t>
            </a:r>
            <a:endParaRPr lang="en-US" sz="24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Eli Poliakoff </a:t>
            </a:r>
          </a:p>
          <a:p>
            <a:pPr algn="ctr">
              <a:buNone/>
            </a:pPr>
            <a:r>
              <a:rPr lang="en-US" sz="2400" dirty="0" smtClean="0"/>
              <a:t>843.534.4122</a:t>
            </a:r>
          </a:p>
          <a:p>
            <a:pPr algn="ctr">
              <a:buNone/>
            </a:pPr>
            <a:r>
              <a:rPr lang="en-US" sz="2400" dirty="0" smtClean="0">
                <a:hlinkClick r:id="rId5"/>
              </a:rPr>
              <a:t>eli.poliakoff@nelsonmullins.com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Freddie Zufelt  </a:t>
            </a:r>
          </a:p>
          <a:p>
            <a:pPr algn="ctr">
              <a:buNone/>
            </a:pPr>
            <a:r>
              <a:rPr lang="en-US" sz="2400" dirty="0" smtClean="0"/>
              <a:t>919.329.3819</a:t>
            </a:r>
          </a:p>
          <a:p>
            <a:pPr algn="ctr">
              <a:buNone/>
            </a:pPr>
            <a:r>
              <a:rPr lang="en-US" sz="2400" dirty="0" smtClean="0">
                <a:hlinkClick r:id="rId6"/>
              </a:rPr>
              <a:t>freddie.zufelt@nelsonmullins.com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534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Six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74676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000" dirty="0" smtClean="0"/>
              <a:t>Business Associates</a:t>
            </a:r>
          </a:p>
          <a:p>
            <a:pPr marL="514350" indent="-514350">
              <a:buAutoNum type="arabicPeriod"/>
            </a:pPr>
            <a:r>
              <a:rPr lang="en-US" sz="3000" dirty="0" smtClean="0"/>
              <a:t>Contractual Requirements</a:t>
            </a:r>
          </a:p>
          <a:p>
            <a:pPr marL="514350" indent="-514350">
              <a:buAutoNum type="arabicPeriod"/>
            </a:pPr>
            <a:r>
              <a:rPr lang="en-US" sz="3000" dirty="0" smtClean="0"/>
              <a:t>Marketing and Sale of PHI</a:t>
            </a:r>
          </a:p>
          <a:p>
            <a:pPr marL="514350" indent="-514350">
              <a:buAutoNum type="arabicPeriod"/>
            </a:pPr>
            <a:r>
              <a:rPr lang="en-US" sz="3000" dirty="0" smtClean="0"/>
              <a:t>Individual Rights</a:t>
            </a:r>
          </a:p>
          <a:p>
            <a:pPr marL="514350" indent="-514350">
              <a:buAutoNum type="arabicPeriod"/>
            </a:pPr>
            <a:r>
              <a:rPr lang="en-US" sz="3000" dirty="0" smtClean="0"/>
              <a:t>Breach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000" dirty="0" smtClean="0"/>
              <a:t>Penalties and Enforcement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A Long Time Coming…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46237"/>
            <a:ext cx="7467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 smtClean="0"/>
              <a:t>Health Information Technology for Economic and Clinical Health Act ("</a:t>
            </a:r>
            <a:r>
              <a:rPr lang="en-US" sz="2300" b="1" dirty="0" smtClean="0"/>
              <a:t>HITECH Act</a:t>
            </a:r>
            <a:r>
              <a:rPr lang="en-US" sz="2300" dirty="0" smtClean="0"/>
              <a:t>") – February 17, 2009 </a:t>
            </a:r>
          </a:p>
          <a:p>
            <a:pPr>
              <a:lnSpc>
                <a:spcPct val="90000"/>
              </a:lnSpc>
              <a:buNone/>
            </a:pPr>
            <a:endParaRPr lang="en-US" sz="2300" dirty="0" smtClean="0"/>
          </a:p>
          <a:p>
            <a:pPr>
              <a:lnSpc>
                <a:spcPct val="90000"/>
              </a:lnSpc>
            </a:pPr>
            <a:r>
              <a:rPr lang="en-US" sz="2300" dirty="0" smtClean="0"/>
              <a:t>Proposed Regulations – July 14, 2010</a:t>
            </a:r>
          </a:p>
          <a:p>
            <a:pPr>
              <a:lnSpc>
                <a:spcPct val="90000"/>
              </a:lnSpc>
              <a:buNone/>
            </a:pPr>
            <a:endParaRPr lang="en-US" sz="2300" dirty="0" smtClean="0"/>
          </a:p>
          <a:p>
            <a:pPr>
              <a:lnSpc>
                <a:spcPct val="90000"/>
              </a:lnSpc>
            </a:pPr>
            <a:r>
              <a:rPr lang="en-US" sz="2300" dirty="0" smtClean="0"/>
              <a:t>Final "Omnibus" HIPAA Regulations – January 25, 2013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/>
              <a:t>Effective Date:  March 26, 2013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/>
              <a:t>Compliance Date:  September 23, 2013</a:t>
            </a:r>
          </a:p>
          <a:p>
            <a:pPr lvl="1">
              <a:lnSpc>
                <a:spcPct val="90000"/>
              </a:lnSpc>
            </a:pPr>
            <a:endParaRPr lang="en-US" sz="23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300" dirty="0" smtClean="0"/>
              <a:t>Copy of Final Regulations: </a:t>
            </a:r>
            <a:r>
              <a:rPr lang="en-US" sz="2300" u="sng" dirty="0" smtClean="0"/>
              <a:t>http://bit.ly/XMxrWe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Business Associates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5" name="Picture 4" descr="HIPAA_Cha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1295400"/>
            <a:ext cx="6019800" cy="4747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467600" cy="45259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None/>
            </a:pPr>
            <a:r>
              <a:rPr lang="en-US" sz="2000" dirty="0" smtClean="0"/>
              <a:t>Inventory Relationships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/>
              <a:t>Clarify Status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/>
              <a:t>The "new" Business Associate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/>
              <a:t>The "inadvertent" Business Associate</a:t>
            </a:r>
          </a:p>
          <a:p>
            <a:pPr marL="857250" lvl="1" indent="-457200">
              <a:lnSpc>
                <a:spcPct val="90000"/>
              </a:lnSpc>
            </a:pPr>
            <a:endParaRPr lang="en-US" sz="2000" dirty="0" smtClean="0"/>
          </a:p>
          <a:p>
            <a:pPr marL="457200" indent="-457200">
              <a:lnSpc>
                <a:spcPct val="90000"/>
              </a:lnSpc>
              <a:buNone/>
            </a:pPr>
            <a:r>
              <a:rPr lang="en-US" sz="2000" dirty="0" smtClean="0"/>
              <a:t>Business Associate Compliance Steps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/>
              <a:t>Substantive Requirements</a:t>
            </a:r>
          </a:p>
          <a:p>
            <a:pPr marL="1257300" lvl="2" indent="-457200">
              <a:lnSpc>
                <a:spcPct val="90000"/>
              </a:lnSpc>
            </a:pPr>
            <a:r>
              <a:rPr lang="en-US" sz="2000" dirty="0" smtClean="0"/>
              <a:t>Privacy Rule</a:t>
            </a:r>
          </a:p>
          <a:p>
            <a:pPr marL="1257300" lvl="2" indent="-457200">
              <a:lnSpc>
                <a:spcPct val="90000"/>
              </a:lnSpc>
            </a:pPr>
            <a:r>
              <a:rPr lang="en-US" sz="2000" b="1" u="sng" dirty="0" smtClean="0"/>
              <a:t>Security Rule</a:t>
            </a:r>
            <a:r>
              <a:rPr lang="en-US" sz="2000" b="1" dirty="0" smtClean="0"/>
              <a:t> </a:t>
            </a:r>
            <a:r>
              <a:rPr lang="en-US" sz="2000" dirty="0" smtClean="0"/>
              <a:t>(including Risk Assessment)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/>
              <a:t>Administrative Requirements</a:t>
            </a:r>
          </a:p>
          <a:p>
            <a:pPr marL="1257300" lvl="2" indent="-457200">
              <a:lnSpc>
                <a:spcPct val="90000"/>
              </a:lnSpc>
            </a:pPr>
            <a:r>
              <a:rPr lang="en-US" sz="2000" dirty="0" smtClean="0"/>
              <a:t>Policies and Procedures</a:t>
            </a:r>
          </a:p>
          <a:p>
            <a:pPr marL="1257300" lvl="2" indent="-457200">
              <a:lnSpc>
                <a:spcPct val="90000"/>
              </a:lnSpc>
            </a:pPr>
            <a:r>
              <a:rPr lang="en-US" sz="2000" dirty="0" smtClean="0"/>
              <a:t>Documentation</a:t>
            </a:r>
          </a:p>
          <a:p>
            <a:pPr marL="1257300" lvl="2" indent="-457200">
              <a:lnSpc>
                <a:spcPct val="90000"/>
              </a:lnSpc>
            </a:pPr>
            <a:r>
              <a:rPr lang="en-US" sz="2000" dirty="0" smtClean="0"/>
              <a:t>Training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marL="514350" indent="-514350"/>
            <a:r>
              <a:rPr lang="en-US" dirty="0" smtClean="0"/>
              <a:t>Contractual Requirements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5" name="Picture 4" descr="HIPAA_Cha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1295400"/>
            <a:ext cx="6019800" cy="4747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4676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BAA Audit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Update Existing BAA's</a:t>
            </a:r>
          </a:p>
          <a:p>
            <a:pPr>
              <a:lnSpc>
                <a:spcPct val="90000"/>
              </a:lnSpc>
              <a:buNone/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Develop/execute Sub-BAA's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Pre-HITECH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HIPAA + HITECH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Breach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Contents of master BAA</a:t>
            </a:r>
          </a:p>
          <a:p>
            <a:pPr>
              <a:lnSpc>
                <a:spcPct val="90000"/>
              </a:lnSpc>
              <a:buNone/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Discretionary Changes/Provisions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Deadlines/Transition Period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000" dirty="0" smtClean="0"/>
              <a:t>January 25, 2013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000" dirty="0" smtClean="0"/>
              <a:t>March 26, 2013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000" dirty="0" smtClean="0"/>
              <a:t>September 23, 2013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000" dirty="0" smtClean="0"/>
              <a:t>September 22, 2014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n-US" sz="24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Financial Arrangements Involving PHI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620000" cy="48768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Marketing</a:t>
            </a:r>
          </a:p>
          <a:p>
            <a:pPr lvl="1"/>
            <a:r>
              <a:rPr lang="en-US" sz="2000" dirty="0" smtClean="0"/>
              <a:t>A communication about a product or service that encourages recipients of the communication to purchase or use the product or service.</a:t>
            </a:r>
          </a:p>
          <a:p>
            <a:pPr lvl="1"/>
            <a:r>
              <a:rPr lang="en-US" sz="2000" dirty="0" smtClean="0"/>
              <a:t>Marketing activities require patient authorization, unless an exception applies.</a:t>
            </a:r>
          </a:p>
          <a:p>
            <a:pPr lvl="1"/>
            <a:r>
              <a:rPr lang="en-US" sz="2000" dirty="0" smtClean="0"/>
              <a:t>Limited exception for treatment and health care operations communications that </a:t>
            </a:r>
            <a:r>
              <a:rPr lang="en-US" sz="2000" u="sng" dirty="0" smtClean="0"/>
              <a:t>do not</a:t>
            </a:r>
            <a:r>
              <a:rPr lang="en-US" sz="2000" dirty="0" smtClean="0"/>
              <a:t> involve financial remuneration.</a:t>
            </a:r>
          </a:p>
          <a:p>
            <a:r>
              <a:rPr lang="en-US" sz="2600" dirty="0" smtClean="0"/>
              <a:t>Sale of PHI</a:t>
            </a:r>
          </a:p>
          <a:p>
            <a:pPr lvl="1"/>
            <a:r>
              <a:rPr lang="en-US" sz="2000" dirty="0" smtClean="0"/>
              <a:t>The disclosure of PHI by a covered entity or business associate where the CE or BA receives remuneration </a:t>
            </a:r>
            <a:r>
              <a:rPr lang="en-US" sz="2000" u="sng" dirty="0" smtClean="0"/>
              <a:t>in exchange</a:t>
            </a:r>
            <a:r>
              <a:rPr lang="en-US" sz="2000" dirty="0" smtClean="0"/>
              <a:t> for the PHI.</a:t>
            </a:r>
          </a:p>
          <a:p>
            <a:pPr lvl="1"/>
            <a:r>
              <a:rPr lang="en-US" sz="2000" dirty="0" smtClean="0"/>
              <a:t>Sale of PHI requires patient authorization, unless an exception applies.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76401"/>
            <a:ext cx="7467600" cy="373379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Evaluate existing financial arrangements to determine whether you are engaging in marketing or sale of PHI, and whether any exceptions apply.</a:t>
            </a:r>
          </a:p>
          <a:p>
            <a:r>
              <a:rPr lang="en-US" sz="2600" dirty="0" smtClean="0"/>
              <a:t>Revise HIPAA authorization forms.</a:t>
            </a:r>
          </a:p>
          <a:p>
            <a:r>
              <a:rPr lang="en-US" sz="2600" dirty="0" smtClean="0"/>
              <a:t>Update Notice of Privacy Practices (if applicable).</a:t>
            </a:r>
          </a:p>
          <a:p>
            <a:r>
              <a:rPr lang="en-US" sz="2600" dirty="0" smtClean="0"/>
              <a:t>Update HIPAA Policies and Procedures.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248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care_Gilro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Poliakoff_Health</Template>
  <TotalTime>495</TotalTime>
  <Words>692</Words>
  <Application>Microsoft Office PowerPoint</Application>
  <PresentationFormat>On-screen Show (4:3)</PresentationFormat>
  <Paragraphs>163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Healthcare_Gilroy</vt:lpstr>
      <vt:lpstr>HITECH HIPAA Pointers Six Takeaways from the New HIPAA Regulations</vt:lpstr>
      <vt:lpstr>Six Takeaways</vt:lpstr>
      <vt:lpstr>A Long Time Coming…</vt:lpstr>
      <vt:lpstr>Business Associates</vt:lpstr>
      <vt:lpstr>Action Items</vt:lpstr>
      <vt:lpstr>Contractual Requirements</vt:lpstr>
      <vt:lpstr>Action Items</vt:lpstr>
      <vt:lpstr>Financial Arrangements Involving PHI</vt:lpstr>
      <vt:lpstr>Action Items</vt:lpstr>
      <vt:lpstr>Individual Rights</vt:lpstr>
      <vt:lpstr>Action Items</vt:lpstr>
      <vt:lpstr>Breach</vt:lpstr>
      <vt:lpstr>Breach (Cont'd)</vt:lpstr>
      <vt:lpstr>Enforcement</vt:lpstr>
      <vt:lpstr>Enforcement (Cont'd)</vt:lpstr>
      <vt:lpstr>      Questions?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Bailey Crafton</dc:creator>
  <cp:lastModifiedBy>Cindy Hutto</cp:lastModifiedBy>
  <cp:revision>82</cp:revision>
  <cp:lastPrinted>2013-03-13T18:51:45Z</cp:lastPrinted>
  <dcterms:created xsi:type="dcterms:W3CDTF">2013-02-18T20:07:18Z</dcterms:created>
  <dcterms:modified xsi:type="dcterms:W3CDTF">2013-03-13T18:52:39Z</dcterms:modified>
</cp:coreProperties>
</file>